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notesMasterIdLst>
    <p:notesMasterId r:id="rId41"/>
  </p:notesMasterIdLst>
  <p:sldIdLst>
    <p:sldId id="315" r:id="rId3"/>
    <p:sldId id="314" r:id="rId4"/>
    <p:sldId id="256" r:id="rId5"/>
    <p:sldId id="316" r:id="rId6"/>
    <p:sldId id="317" r:id="rId7"/>
    <p:sldId id="302" r:id="rId8"/>
    <p:sldId id="303" r:id="rId9"/>
    <p:sldId id="318" r:id="rId10"/>
    <p:sldId id="312" r:id="rId11"/>
    <p:sldId id="257" r:id="rId12"/>
    <p:sldId id="258" r:id="rId13"/>
    <p:sldId id="287" r:id="rId14"/>
    <p:sldId id="294" r:id="rId15"/>
    <p:sldId id="322" r:id="rId16"/>
    <p:sldId id="323" r:id="rId17"/>
    <p:sldId id="324" r:id="rId18"/>
    <p:sldId id="325" r:id="rId19"/>
    <p:sldId id="326" r:id="rId20"/>
    <p:sldId id="329" r:id="rId21"/>
    <p:sldId id="327" r:id="rId22"/>
    <p:sldId id="328" r:id="rId23"/>
    <p:sldId id="284" r:id="rId24"/>
    <p:sldId id="285" r:id="rId25"/>
    <p:sldId id="286" r:id="rId26"/>
    <p:sldId id="296" r:id="rId27"/>
    <p:sldId id="307" r:id="rId28"/>
    <p:sldId id="309" r:id="rId29"/>
    <p:sldId id="297" r:id="rId30"/>
    <p:sldId id="268" r:id="rId31"/>
    <p:sldId id="270" r:id="rId32"/>
    <p:sldId id="269" r:id="rId33"/>
    <p:sldId id="271" r:id="rId34"/>
    <p:sldId id="310" r:id="rId35"/>
    <p:sldId id="311" r:id="rId36"/>
    <p:sldId id="298" r:id="rId37"/>
    <p:sldId id="306" r:id="rId38"/>
    <p:sldId id="308" r:id="rId39"/>
    <p:sldId id="321" r:id="rId40"/>
  </p:sldIdLst>
  <p:sldSz cx="9144000" cy="6858000" type="screen4x3"/>
  <p:notesSz cx="7010400" cy="92964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168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85990D-D45D-4D60-9602-86C445F17743}" type="datetimeFigureOut">
              <a:rPr lang="en-US" smtClean="0"/>
              <a:t>7/31/2017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14463" y="1162050"/>
            <a:ext cx="4181475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73575"/>
            <a:ext cx="5607050" cy="36607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C949D8-838F-477A-BCE8-658734536D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5888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</a:t>
            </a:r>
            <a:r>
              <a:rPr lang="en-US" baseline="0" dirty="0"/>
              <a:t>t just agriculture-other anthropogenic sources also important</a:t>
            </a:r>
          </a:p>
          <a:p>
            <a:r>
              <a:rPr lang="en-US" baseline="0" dirty="0"/>
              <a:t>Blooms are part of the story- Toxicity also important.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C949D8-838F-477A-BCE8-658734536DC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09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Lester Yuan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C949D8-838F-477A-BCE8-658734536DC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6903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</a:t>
            </a:r>
            <a:r>
              <a:rPr lang="en-US" baseline="0" dirty="0"/>
              <a:t>t just agriculture-other anthropogenic sources also important</a:t>
            </a:r>
          </a:p>
          <a:p>
            <a:r>
              <a:rPr lang="en-US" baseline="0" dirty="0"/>
              <a:t>Blooms are part of the story- Toxicity also important.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C949D8-838F-477A-BCE8-658734536DC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127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9B8E1-7479-45E6-9EEF-1E88894EC03F}" type="datetimeFigureOut">
              <a:rPr lang="en-US" smtClean="0"/>
              <a:t>7/31/2017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F06131-82E1-4586-A572-BA0895C42D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7115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9B8E1-7479-45E6-9EEF-1E88894EC03F}" type="datetimeFigureOut">
              <a:rPr lang="en-US" smtClean="0"/>
              <a:t>7/31/2017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F06131-82E1-4586-A572-BA0895C42D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6374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9B8E1-7479-45E6-9EEF-1E88894EC03F}" type="datetimeFigureOut">
              <a:rPr lang="en-US" smtClean="0"/>
              <a:t>7/31/2017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F06131-82E1-4586-A572-BA0895C42D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9812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ustomized evergreen altern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0" descr="backgrounds_349a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88" y="-1588"/>
            <a:ext cx="9148763" cy="6861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>
            <a:spLocks noChangeArrowheads="1"/>
          </p:cNvSpPr>
          <p:nvPr userDrawn="1"/>
        </p:nvSpPr>
        <p:spPr bwMode="auto">
          <a:xfrm>
            <a:off x="-109538" y="6224588"/>
            <a:ext cx="795338" cy="228600"/>
          </a:xfrm>
          <a:prstGeom prst="rect">
            <a:avLst/>
          </a:prstGeom>
          <a:solidFill>
            <a:srgbClr val="00673E"/>
          </a:solidFill>
          <a:ln>
            <a:noFill/>
          </a:ln>
          <a:extLst>
            <a:ext uri="{91240B29-F687-4F45-9708-019B960494DF}">
              <a14:hiddenLine xmlns:a14="http://schemas.microsoft.com/office/drawing/2010/main" w="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defRPr/>
            </a:pPr>
            <a:endParaRPr lang="en-US"/>
          </a:p>
        </p:txBody>
      </p:sp>
      <p:sp>
        <p:nvSpPr>
          <p:cNvPr id="6" name="Rectangle 16"/>
          <p:cNvSpPr>
            <a:spLocks noChangeArrowheads="1"/>
          </p:cNvSpPr>
          <p:nvPr userDrawn="1"/>
        </p:nvSpPr>
        <p:spPr bwMode="auto">
          <a:xfrm>
            <a:off x="757238" y="6224588"/>
            <a:ext cx="5643562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90000"/>
              </a:lnSpc>
              <a:defRPr/>
            </a:pPr>
            <a:r>
              <a:rPr lang="en-US" sz="900" b="1">
                <a:solidFill>
                  <a:srgbClr val="00673E"/>
                </a:solidFill>
              </a:rPr>
              <a:t>Office of Research and Development</a:t>
            </a:r>
          </a:p>
          <a:p>
            <a:pPr>
              <a:lnSpc>
                <a:spcPct val="90000"/>
              </a:lnSpc>
              <a:defRPr/>
            </a:pPr>
            <a:r>
              <a:rPr lang="en-US" sz="900">
                <a:solidFill>
                  <a:srgbClr val="00673E"/>
                </a:solidFill>
              </a:rPr>
              <a:t>National Health and Environmental Effects Research Laboratory, Environmental Public Health Division </a:t>
            </a:r>
          </a:p>
        </p:txBody>
      </p:sp>
      <p:sp>
        <p:nvSpPr>
          <p:cNvPr id="7" name="Rectangle 24"/>
          <p:cNvSpPr>
            <a:spLocks noChangeArrowheads="1"/>
          </p:cNvSpPr>
          <p:nvPr userDrawn="1"/>
        </p:nvSpPr>
        <p:spPr bwMode="auto">
          <a:xfrm>
            <a:off x="2914650" y="3481388"/>
            <a:ext cx="6334125" cy="1371600"/>
          </a:xfrm>
          <a:prstGeom prst="rect">
            <a:avLst/>
          </a:prstGeom>
          <a:solidFill>
            <a:srgbClr val="00673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3F6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defRPr/>
            </a:pPr>
            <a:endParaRPr lang="en-US"/>
          </a:p>
        </p:txBody>
      </p:sp>
      <p:sp>
        <p:nvSpPr>
          <p:cNvPr id="8" name="Text Box 25"/>
          <p:cNvSpPr txBox="1">
            <a:spLocks noChangeArrowheads="1"/>
          </p:cNvSpPr>
          <p:nvPr userDrawn="1"/>
        </p:nvSpPr>
        <p:spPr bwMode="auto">
          <a:xfrm>
            <a:off x="3124200" y="3657600"/>
            <a:ext cx="4724400" cy="963613"/>
          </a:xfrm>
          <a:prstGeom prst="rect">
            <a:avLst/>
          </a:prstGeom>
          <a:solidFill>
            <a:srgbClr val="FFEA88"/>
          </a:solidFill>
          <a:ln w="9525">
            <a:solidFill>
              <a:srgbClr val="FFEA88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9728" tIns="109728" rIns="109728" bIns="109728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sz="800"/>
              <a:t>Photo image area measures 1.5” H x 7” and can be masked by a collage strip of one, two or three images.</a:t>
            </a:r>
          </a:p>
          <a:p>
            <a:pPr>
              <a:spcBef>
                <a:spcPct val="50000"/>
              </a:spcBef>
              <a:defRPr/>
            </a:pPr>
            <a:r>
              <a:rPr lang="en-US" sz="800"/>
              <a:t>The photo image area is located 3.19” from left and 3.81” from top of page. </a:t>
            </a:r>
          </a:p>
          <a:p>
            <a:pPr>
              <a:spcBef>
                <a:spcPct val="50000"/>
              </a:spcBef>
              <a:defRPr/>
            </a:pPr>
            <a:r>
              <a:rPr lang="en-US" sz="800"/>
              <a:t>Each image used in collage should be reduced or cropped to a maximum of 1.5” high, stroked with a 1.5 pt white frame and positioned edge-to-edge with accompanying images.</a:t>
            </a:r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914650" y="1498600"/>
            <a:ext cx="5713413" cy="1447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lIns="0" tIns="0" rIns="0" bIns="0" anchor="b"/>
          <a:lstStyle>
            <a:lvl1pPr>
              <a:lnSpc>
                <a:spcPct val="90000"/>
              </a:lnSpc>
              <a:defRPr sz="2400"/>
            </a:lvl1pPr>
          </a:lstStyle>
          <a:p>
            <a:pPr lvl="0"/>
            <a:r>
              <a:rPr lang="en-US" noProof="0" dirty="0"/>
              <a:t>Click to edit Master 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914650" y="3016250"/>
            <a:ext cx="5713413" cy="338138"/>
          </a:xfrm>
        </p:spPr>
        <p:txBody>
          <a:bodyPr lIns="0" tIns="0" rIns="0" bIns="0"/>
          <a:lstStyle>
            <a:lvl1pPr marL="0" indent="0">
              <a:lnSpc>
                <a:spcPct val="70000"/>
              </a:lnSpc>
              <a:buFont typeface="Times" panose="02020603050405020304" pitchFamily="18" charset="0"/>
              <a:buNone/>
              <a:defRPr sz="1400" i="1">
                <a:solidFill>
                  <a:srgbClr val="00673E"/>
                </a:solidFill>
                <a:latin typeface="Times New Roman" panose="02020603050405020304" pitchFamily="18" charset="0"/>
              </a:defRPr>
            </a:lvl1pPr>
          </a:lstStyle>
          <a:p>
            <a:pPr lvl="0"/>
            <a:r>
              <a:rPr lang="en-US" noProof="0"/>
              <a:t>Click to edit Master subtitle style</a:t>
            </a:r>
          </a:p>
        </p:txBody>
      </p:sp>
      <p:sp>
        <p:nvSpPr>
          <p:cNvPr id="9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6629400" y="6224588"/>
            <a:ext cx="1905000" cy="2286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>
              <a:defRPr sz="1000" b="1">
                <a:solidFill>
                  <a:srgbClr val="00673E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</a:lstStyle>
          <a:p>
            <a:pPr>
              <a:defRPr/>
            </a:pPr>
            <a:fld id="{A48E82B3-E6BD-42E1-B6EC-294D7530A064}" type="datetime1">
              <a:rPr lang="en-US"/>
              <a:pPr>
                <a:defRPr/>
              </a:pPr>
              <a:t>7/31/2017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26343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0438C6-1BE1-41FE-996F-1F0E1E658C2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253742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E832FF0-F204-41B9-9612-B675B52DA88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803586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43D3327-C52F-4679-A4C5-71B0CEB5E5E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192100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3D427B5-66B0-4A17-9C62-BCF89E25246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972160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57238" y="2165350"/>
            <a:ext cx="3810000" cy="37782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19638" y="2165350"/>
            <a:ext cx="3810000" cy="37782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785A207-CF20-414A-BC84-F85ED01F093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5766053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20868F9-6FD5-45E6-9B16-C1D74CE502E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3725897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C37AF4A-75CB-4425-BF75-1C1BECC73C2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027565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9B8E1-7479-45E6-9EEF-1E88894EC03F}" type="datetimeFigureOut">
              <a:rPr lang="en-US" smtClean="0"/>
              <a:t>7/31/2017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F06131-82E1-4586-A572-BA0895C42D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45591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6605A30-FEBC-4BB0-AFEE-B2601559B80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5588650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AF9AE64-4D20-4A94-BAA9-6704423350E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1742129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BD41042-CE1C-40BD-B8DA-2BAFA8358B3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025678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AD7B920-5BC2-4A85-9A39-F7E04F6A4F2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9114162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86538" y="1708150"/>
            <a:ext cx="1943100" cy="42354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57238" y="1708150"/>
            <a:ext cx="5676900" cy="4235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6E825B7-2C6D-483F-B8DD-BD62BCF096D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216443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7238" y="1708150"/>
            <a:ext cx="7772400" cy="304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757238" y="2165350"/>
            <a:ext cx="7772400" cy="377825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772A302-475D-473A-9910-D3BC264B28C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3458491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757238" y="1708150"/>
            <a:ext cx="7772400" cy="42354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6F69E5-203A-4B8B-BF7F-DECAE81E2A5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45016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9B8E1-7479-45E6-9EEF-1E88894EC03F}" type="datetimeFigureOut">
              <a:rPr lang="en-US" smtClean="0"/>
              <a:t>7/31/2017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F06131-82E1-4586-A572-BA0895C42D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9392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9B8E1-7479-45E6-9EEF-1E88894EC03F}" type="datetimeFigureOut">
              <a:rPr lang="en-US" smtClean="0"/>
              <a:t>7/31/2017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F06131-82E1-4586-A572-BA0895C42D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4452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9B8E1-7479-45E6-9EEF-1E88894EC03F}" type="datetimeFigureOut">
              <a:rPr lang="en-US" smtClean="0"/>
              <a:t>7/31/2017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F06131-82E1-4586-A572-BA0895C42D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0597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9B8E1-7479-45E6-9EEF-1E88894EC03F}" type="datetimeFigureOut">
              <a:rPr lang="en-US" smtClean="0"/>
              <a:t>7/31/2017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F06131-82E1-4586-A572-BA0895C42D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4324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9B8E1-7479-45E6-9EEF-1E88894EC03F}" type="datetimeFigureOut">
              <a:rPr lang="en-US" smtClean="0"/>
              <a:t>7/31/2017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F06131-82E1-4586-A572-BA0895C42D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235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9B8E1-7479-45E6-9EEF-1E88894EC03F}" type="datetimeFigureOut">
              <a:rPr lang="en-US" smtClean="0"/>
              <a:t>7/31/2017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F06131-82E1-4586-A572-BA0895C42D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1842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9B8E1-7479-45E6-9EEF-1E88894EC03F}" type="datetimeFigureOut">
              <a:rPr lang="en-US" smtClean="0"/>
              <a:t>7/31/2017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F06131-82E1-4586-A572-BA0895C42D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7055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13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19B8E1-7479-45E6-9EEF-1E88894EC03F}" type="datetimeFigureOut">
              <a:rPr lang="en-US" smtClean="0"/>
              <a:t>7/31/2017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F06131-82E1-4586-A572-BA0895C42D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4705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9" descr="backgrounds_349d"/>
          <p:cNvPicPr>
            <a:picLocks noChangeAspect="1" noChangeArrowheads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88" y="-1588"/>
            <a:ext cx="9148763" cy="6861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757238" y="1708150"/>
            <a:ext cx="7772400" cy="304800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Cyanobacteria and their toxins, an emerging public health threat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57238" y="2165350"/>
            <a:ext cx="7772400" cy="3778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24588"/>
            <a:ext cx="19050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1000" b="1">
                <a:solidFill>
                  <a:srgbClr val="00673E"/>
                </a:solidFill>
              </a:defRPr>
            </a:lvl1pPr>
          </a:lstStyle>
          <a:p>
            <a:pPr>
              <a:defRPr/>
            </a:pPr>
            <a:fld id="{01DB69FF-1361-402E-B16A-14C85BCE581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2" name="Rectangle 9"/>
          <p:cNvSpPr>
            <a:spLocks noChangeArrowheads="1"/>
          </p:cNvSpPr>
          <p:nvPr/>
        </p:nvSpPr>
        <p:spPr bwMode="auto">
          <a:xfrm>
            <a:off x="757238" y="6219825"/>
            <a:ext cx="5643562" cy="249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90000"/>
              </a:lnSpc>
              <a:defRPr/>
            </a:pPr>
            <a:r>
              <a:rPr lang="en-US" sz="900" b="1">
                <a:solidFill>
                  <a:srgbClr val="00673E"/>
                </a:solidFill>
              </a:rPr>
              <a:t>Office of Research and Development</a:t>
            </a:r>
          </a:p>
          <a:p>
            <a:pPr>
              <a:lnSpc>
                <a:spcPct val="90000"/>
              </a:lnSpc>
              <a:defRPr/>
            </a:pPr>
            <a:r>
              <a:rPr lang="en-US" sz="900">
                <a:solidFill>
                  <a:srgbClr val="00673E"/>
                </a:solidFill>
              </a:rPr>
              <a:t>National Health and Environmental Effects Research Laboratory, Environmental Public Health Division</a:t>
            </a:r>
          </a:p>
        </p:txBody>
      </p:sp>
      <p:sp>
        <p:nvSpPr>
          <p:cNvPr id="1031" name="Rectangle 10"/>
          <p:cNvSpPr>
            <a:spLocks noChangeArrowheads="1"/>
          </p:cNvSpPr>
          <p:nvPr userDrawn="1"/>
        </p:nvSpPr>
        <p:spPr bwMode="auto">
          <a:xfrm>
            <a:off x="-109538" y="6224588"/>
            <a:ext cx="795338" cy="228600"/>
          </a:xfrm>
          <a:prstGeom prst="rect">
            <a:avLst/>
          </a:prstGeom>
          <a:solidFill>
            <a:srgbClr val="00673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673E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858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lang="en-US" sz="1100" b="1" kern="1200">
          <a:solidFill>
            <a:srgbClr val="00673E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1100" b="1">
          <a:solidFill>
            <a:srgbClr val="00673E"/>
          </a:solidFill>
          <a:latin typeface="Arial" panose="020B0604020202020204" pitchFamily="34" charset="0"/>
          <a:ea typeface="ＭＳ Ｐゴシック" panose="020B0600070205080204" pitchFamily="34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1100" b="1">
          <a:solidFill>
            <a:srgbClr val="00673E"/>
          </a:solidFill>
          <a:latin typeface="Arial" panose="020B0604020202020204" pitchFamily="34" charset="0"/>
          <a:ea typeface="ＭＳ Ｐゴシック" panose="020B0600070205080204" pitchFamily="34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1100" b="1">
          <a:solidFill>
            <a:srgbClr val="00673E"/>
          </a:solidFill>
          <a:latin typeface="Arial" panose="020B0604020202020204" pitchFamily="34" charset="0"/>
          <a:ea typeface="ＭＳ Ｐゴシック" panose="020B0600070205080204" pitchFamily="34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1100" b="1">
          <a:solidFill>
            <a:srgbClr val="00673E"/>
          </a:solidFill>
          <a:latin typeface="Arial" panose="020B0604020202020204" pitchFamily="34" charset="0"/>
          <a:ea typeface="ＭＳ Ｐゴシック" panose="020B0600070205080204" pitchFamily="34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rgbClr val="00673E"/>
          </a:solidFill>
          <a:latin typeface="Arial" panose="020B0604020202020204" pitchFamily="34" charset="0"/>
          <a:ea typeface="ＭＳ Ｐゴシック" panose="020B0600070205080204" pitchFamily="34" charset="-128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rgbClr val="00673E"/>
          </a:solidFill>
          <a:latin typeface="Arial" panose="020B0604020202020204" pitchFamily="34" charset="0"/>
          <a:ea typeface="ＭＳ Ｐゴシック" panose="020B0600070205080204" pitchFamily="34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rgbClr val="00673E"/>
          </a:solidFill>
          <a:latin typeface="Arial" panose="020B0604020202020204" pitchFamily="34" charset="0"/>
          <a:ea typeface="ＭＳ Ｐゴシック" panose="020B0600070205080204" pitchFamily="34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rgbClr val="00673E"/>
          </a:solidFill>
          <a:latin typeface="Arial" panose="020B0604020202020204" pitchFamily="34" charset="0"/>
          <a:ea typeface="ＭＳ Ｐゴシック" panose="020B0600070205080204" pitchFamily="34" charset="-128"/>
        </a:defRPr>
      </a:lvl9pPr>
    </p:titleStyle>
    <p:bodyStyle>
      <a:lvl1pPr marL="168275" indent="-168275" algn="l" rtl="0" eaLnBrk="0" fontAlgn="base" hangingPunct="0">
        <a:spcBef>
          <a:spcPct val="20000"/>
        </a:spcBef>
        <a:spcAft>
          <a:spcPct val="0"/>
        </a:spcAft>
        <a:buClr>
          <a:srgbClr val="00673E"/>
        </a:buClr>
        <a:buSzPct val="90000"/>
        <a:buFont typeface="Times" panose="02020603050405020304" pitchFamily="18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1pPr>
      <a:lvl2pPr marL="458788" indent="-174625" algn="l" rtl="0" eaLnBrk="0" fontAlgn="base" hangingPunct="0">
        <a:spcBef>
          <a:spcPct val="20000"/>
        </a:spcBef>
        <a:spcAft>
          <a:spcPct val="0"/>
        </a:spcAft>
        <a:buClr>
          <a:srgbClr val="00673E"/>
        </a:buClr>
        <a:buChar char="–"/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742950" indent="-168275" algn="l" rtl="0" eaLnBrk="0" fontAlgn="base" hangingPunct="0">
        <a:spcBef>
          <a:spcPct val="20000"/>
        </a:spcBef>
        <a:spcAft>
          <a:spcPct val="0"/>
        </a:spcAft>
        <a:buClr>
          <a:srgbClr val="00673E"/>
        </a:buClr>
        <a:buSzPct val="90000"/>
        <a:buFont typeface="Times" panose="02020603050405020304" pitchFamily="18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1027113" indent="-169863" algn="l" rtl="0" eaLnBrk="0" fontAlgn="base" hangingPunct="0">
        <a:spcBef>
          <a:spcPct val="20000"/>
        </a:spcBef>
        <a:spcAft>
          <a:spcPct val="0"/>
        </a:spcAft>
        <a:buClr>
          <a:srgbClr val="00673E"/>
        </a:buClr>
        <a:buChar char="–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317625" indent="-176213" algn="l" rtl="0" eaLnBrk="0" fontAlgn="base" hangingPunct="0">
        <a:spcBef>
          <a:spcPct val="20000"/>
        </a:spcBef>
        <a:spcAft>
          <a:spcPct val="0"/>
        </a:spcAft>
        <a:buClr>
          <a:srgbClr val="00673E"/>
        </a:buClr>
        <a:buChar char="»"/>
        <a:defRPr i="1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jpeg"/><Relationship Id="rId4" Type="http://schemas.openxmlformats.org/officeDocument/2006/relationships/image" Target="../media/image22.em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gif"/><Relationship Id="rId4" Type="http://schemas.openxmlformats.org/officeDocument/2006/relationships/image" Target="../media/image5.gi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hyperlink" Target="mailto:milstead.bryan@epa.gov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do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 </a:t>
            </a:r>
            <a:r>
              <a:rPr lang="en-US" dirty="0" err="1"/>
              <a:t>chla</a:t>
            </a:r>
            <a:r>
              <a:rPr lang="en-US" dirty="0"/>
              <a:t> and </a:t>
            </a:r>
            <a:r>
              <a:rPr lang="en-US" dirty="0" err="1"/>
              <a:t>cyanoabund</a:t>
            </a:r>
            <a:r>
              <a:rPr lang="en-US" dirty="0"/>
              <a:t> </a:t>
            </a:r>
            <a:r>
              <a:rPr lang="en-US" dirty="0" err="1"/>
              <a:t>biplots</a:t>
            </a:r>
            <a:r>
              <a:rPr lang="en-US" dirty="0"/>
              <a:t> without </a:t>
            </a:r>
            <a:r>
              <a:rPr lang="en-US" dirty="0" err="1"/>
              <a:t>lmh</a:t>
            </a:r>
            <a:r>
              <a:rPr lang="en-US" dirty="0"/>
              <a:t> points</a:t>
            </a:r>
          </a:p>
        </p:txBody>
      </p:sp>
    </p:spTree>
    <p:extLst>
      <p:ext uri="{BB962C8B-B14F-4D97-AF65-F5344CB8AC3E}">
        <p14:creationId xmlns:p14="http://schemas.microsoft.com/office/powerpoint/2010/main" val="32445947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Are there identifiable phytoplankton community types across the coterminous United States?</a:t>
            </a:r>
          </a:p>
          <a:p>
            <a:r>
              <a:rPr lang="en-US" dirty="0"/>
              <a:t>Is </a:t>
            </a:r>
            <a:r>
              <a:rPr lang="en-US" dirty="0" err="1"/>
              <a:t>cyanotoxin</a:t>
            </a:r>
            <a:r>
              <a:rPr lang="en-US" dirty="0"/>
              <a:t> detectability related to phytoplankton community type?</a:t>
            </a:r>
          </a:p>
          <a:p>
            <a:r>
              <a:rPr lang="en-US" dirty="0"/>
              <a:t>What are the environmental or biotic determinants of community type?</a:t>
            </a:r>
          </a:p>
        </p:txBody>
      </p:sp>
    </p:spTree>
    <p:extLst>
      <p:ext uri="{BB962C8B-B14F-4D97-AF65-F5344CB8AC3E}">
        <p14:creationId xmlns:p14="http://schemas.microsoft.com/office/powerpoint/2010/main" val="6131447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46878" y="1040380"/>
            <a:ext cx="3206504" cy="775777"/>
          </a:xfrm>
        </p:spPr>
        <p:txBody>
          <a:bodyPr/>
          <a:lstStyle/>
          <a:p>
            <a:r>
              <a:rPr lang="en-US" dirty="0"/>
              <a:t>Data Sources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486" y="2943360"/>
            <a:ext cx="7886700" cy="3173645"/>
          </a:xfrm>
        </p:spPr>
        <p:txBody>
          <a:bodyPr>
            <a:normAutofit/>
          </a:bodyPr>
          <a:lstStyle/>
          <a:p>
            <a:r>
              <a:rPr lang="en-US" dirty="0"/>
              <a:t>Data from the 2007 National Lake Assessment.</a:t>
            </a:r>
          </a:p>
          <a:p>
            <a:r>
              <a:rPr lang="en-US" dirty="0"/>
              <a:t>1148 lakes with complete physical, chemical and biological data selected for analysis.</a:t>
            </a:r>
          </a:p>
          <a:p>
            <a:r>
              <a:rPr lang="en-US" dirty="0"/>
              <a:t>Phytoplankton identified to genus and enumerated</a:t>
            </a:r>
          </a:p>
          <a:p>
            <a:r>
              <a:rPr lang="en-US" dirty="0"/>
              <a:t>Total sample </a:t>
            </a:r>
            <a:r>
              <a:rPr lang="en-US" dirty="0" err="1"/>
              <a:t>cyanotoxin</a:t>
            </a:r>
            <a:r>
              <a:rPr lang="en-US" dirty="0"/>
              <a:t> (</a:t>
            </a:r>
            <a:r>
              <a:rPr lang="en-US" dirty="0" err="1"/>
              <a:t>microcystin</a:t>
            </a:r>
            <a:r>
              <a:rPr lang="en-US" dirty="0"/>
              <a:t>, </a:t>
            </a:r>
            <a:r>
              <a:rPr lang="en-US" dirty="0" err="1"/>
              <a:t>saxitoxin</a:t>
            </a:r>
            <a:r>
              <a:rPr lang="en-US" dirty="0"/>
              <a:t>, </a:t>
            </a:r>
            <a:r>
              <a:rPr lang="en-US" dirty="0" err="1"/>
              <a:t>cylindrospermopsin</a:t>
            </a:r>
            <a:r>
              <a:rPr lang="en-US" dirty="0"/>
              <a:t>) concentrations measured by ELISA </a:t>
            </a:r>
            <a:r>
              <a:rPr lang="en-US" sz="1600" dirty="0"/>
              <a:t>(</a:t>
            </a:r>
            <a:r>
              <a:rPr lang="en-US" sz="1600" dirty="0" err="1"/>
              <a:t>Loftin</a:t>
            </a:r>
            <a:r>
              <a:rPr lang="en-US" sz="1600" dirty="0"/>
              <a:t> et al 2015 http://dx.doi.org/10.3133/ds929) 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23151" t="9651" r="23160" b="38370"/>
          <a:stretch/>
        </p:blipFill>
        <p:spPr>
          <a:xfrm>
            <a:off x="368423" y="141007"/>
            <a:ext cx="4909351" cy="257452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682318" y="141007"/>
            <a:ext cx="443439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https://www.epa.gov/national-aquatic-resource-surveys/nla</a:t>
            </a:r>
          </a:p>
        </p:txBody>
      </p:sp>
    </p:spTree>
    <p:extLst>
      <p:ext uri="{BB962C8B-B14F-4D97-AF65-F5344CB8AC3E}">
        <p14:creationId xmlns:p14="http://schemas.microsoft.com/office/powerpoint/2010/main" val="16301934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89" r="6955"/>
          <a:stretch/>
        </p:blipFill>
        <p:spPr>
          <a:xfrm>
            <a:off x="1089784" y="913700"/>
            <a:ext cx="7626377" cy="5919977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Sample Sites</a:t>
            </a:r>
          </a:p>
        </p:txBody>
      </p:sp>
    </p:spTree>
    <p:extLst>
      <p:ext uri="{BB962C8B-B14F-4D97-AF65-F5344CB8AC3E}">
        <p14:creationId xmlns:p14="http://schemas.microsoft.com/office/powerpoint/2010/main" val="34650113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775777"/>
          </a:xfrm>
        </p:spPr>
        <p:txBody>
          <a:bodyPr/>
          <a:lstStyle/>
          <a:p>
            <a:r>
              <a:rPr lang="en-US" dirty="0"/>
              <a:t>Methods -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140903"/>
            <a:ext cx="7886700" cy="5036060"/>
          </a:xfrm>
        </p:spPr>
        <p:txBody>
          <a:bodyPr>
            <a:normAutofit/>
          </a:bodyPr>
          <a:lstStyle/>
          <a:p>
            <a:r>
              <a:rPr lang="en-US" dirty="0"/>
              <a:t>Genus level phytoplankton abundances analyzed by non-metric multidimensional scaling (NMDS)with R and </a:t>
            </a:r>
            <a:r>
              <a:rPr lang="en-US" dirty="0" err="1"/>
              <a:t>metaMDS</a:t>
            </a:r>
            <a:r>
              <a:rPr lang="en-US" dirty="0"/>
              <a:t> procedure in the Vegan Package </a:t>
            </a:r>
          </a:p>
          <a:p>
            <a:r>
              <a:rPr lang="en-US" dirty="0"/>
              <a:t>Cluster analysis used to define lake groupings with </a:t>
            </a:r>
            <a:r>
              <a:rPr lang="en-US" dirty="0" err="1"/>
              <a:t>vegdist</a:t>
            </a:r>
            <a:r>
              <a:rPr lang="en-US" dirty="0"/>
              <a:t> procedure (vegan) and </a:t>
            </a:r>
            <a:r>
              <a:rPr lang="en-US" dirty="0" err="1"/>
              <a:t>hclust</a:t>
            </a:r>
            <a:r>
              <a:rPr lang="en-US" dirty="0"/>
              <a:t> (stats)</a:t>
            </a:r>
          </a:p>
          <a:p>
            <a:r>
              <a:rPr lang="en-US" dirty="0"/>
              <a:t>Indicator species analysis the </a:t>
            </a:r>
            <a:r>
              <a:rPr lang="en-US" dirty="0" err="1"/>
              <a:t>indval</a:t>
            </a:r>
            <a:r>
              <a:rPr lang="en-US" dirty="0"/>
              <a:t> procedure (</a:t>
            </a:r>
            <a:r>
              <a:rPr lang="en-US" dirty="0" err="1"/>
              <a:t>labdsv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397429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77577"/>
            <a:ext cx="4572000" cy="4572000"/>
          </a:xfrm>
          <a:prstGeom prst="rect">
            <a:avLst/>
          </a:prstGeom>
        </p:spPr>
      </p:pic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235259" y="134035"/>
            <a:ext cx="8673482" cy="89255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400" dirty="0">
                <a:solidFill>
                  <a:srgbClr val="000000"/>
                </a:solidFill>
                <a:latin typeface="Lucida Console" panose="020B0609040504020204" pitchFamily="49" charset="0"/>
              </a:rPr>
              <a:t>Non-Metric Multidimensional Scaling Analysis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400" dirty="0">
                <a:solidFill>
                  <a:srgbClr val="000000"/>
                </a:solidFill>
                <a:latin typeface="Lucida Console" panose="020B0609040504020204" pitchFamily="49" charset="0"/>
              </a:rPr>
              <a:t>Of Phytoplankton Abundances (Genera)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000" dirty="0">
              <a:solidFill>
                <a:srgbClr val="000000"/>
              </a:solidFill>
              <a:latin typeface="Lucida Console" panose="020B0609040504020204" pitchFamily="49" charset="0"/>
            </a:endParaRPr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4941905" y="1496088"/>
            <a:ext cx="4060052" cy="369331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171450" indent="-171450" defTabSz="9144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rgbClr val="000000"/>
                </a:solidFill>
                <a:latin typeface="Lucida Console" panose="020B0609040504020204" pitchFamily="49" charset="0"/>
              </a:rPr>
              <a:t>R Vegan Package: </a:t>
            </a:r>
            <a:r>
              <a:rPr lang="en-US" altLang="en-US" sz="200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metaMDS</a:t>
            </a:r>
            <a:r>
              <a:rPr lang="en-US" altLang="en-US" sz="2000" dirty="0">
                <a:solidFill>
                  <a:srgbClr val="000000"/>
                </a:solidFill>
                <a:latin typeface="Lucida Console" panose="020B0609040504020204" pitchFamily="49" charset="0"/>
              </a:rPr>
              <a:t> Procedure</a:t>
            </a:r>
          </a:p>
          <a:p>
            <a:pPr marL="171450" indent="-171450" defTabSz="9144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rgbClr val="000000"/>
                </a:solidFill>
                <a:latin typeface="Lucida Console" panose="020B0609040504020204" pitchFamily="49" charset="0"/>
              </a:rPr>
              <a:t>Wisconsin Square Root Transformation</a:t>
            </a:r>
          </a:p>
          <a:p>
            <a:pPr marL="171450" indent="-171450" defTabSz="9144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rgbClr val="000000"/>
                </a:solidFill>
                <a:latin typeface="Lucida Console" panose="020B0609040504020204" pitchFamily="49" charset="0"/>
              </a:rPr>
              <a:t>Data Centered, Scaled, and Rotated</a:t>
            </a:r>
          </a:p>
          <a:p>
            <a:pPr marL="171450" indent="-171450" defTabSz="9144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rgbClr val="000000"/>
                </a:solidFill>
                <a:latin typeface="Lucida Console" panose="020B0609040504020204" pitchFamily="49" charset="0"/>
              </a:rPr>
              <a:t>10,000 runs with random starts</a:t>
            </a:r>
          </a:p>
          <a:p>
            <a:pPr marL="171450" indent="-171450" defTabSz="9144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rgbClr val="000000"/>
                </a:solidFill>
                <a:latin typeface="Lucida Console" panose="020B0609040504020204" pitchFamily="49" charset="0"/>
              </a:rPr>
              <a:t>4 Dimensions</a:t>
            </a:r>
          </a:p>
          <a:p>
            <a:pPr marL="171450" indent="-171450" defTabSz="9144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rgbClr val="000000"/>
                </a:solidFill>
                <a:latin typeface="Lucida Console" panose="020B0609040504020204" pitchFamily="49" charset="0"/>
              </a:rPr>
              <a:t>Failed to converge</a:t>
            </a:r>
          </a:p>
          <a:p>
            <a:pPr marL="171450" indent="-171450" defTabSz="9144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rgbClr val="000000"/>
                </a:solidFill>
                <a:latin typeface="Lucida Console" panose="020B0609040504020204" pitchFamily="49" charset="0"/>
              </a:rPr>
              <a:t>Stress = 0.178</a:t>
            </a:r>
          </a:p>
          <a:p>
            <a:pPr marL="171450" indent="-171450" defTabSz="9144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rgbClr val="000000"/>
                </a:solidFill>
                <a:latin typeface="Lucida Console" panose="020B0609040504020204" pitchFamily="49" charset="0"/>
              </a:rPr>
              <a:t>N = 1148 lakes</a:t>
            </a:r>
          </a:p>
        </p:txBody>
      </p:sp>
    </p:spTree>
    <p:extLst>
      <p:ext uri="{BB962C8B-B14F-4D97-AF65-F5344CB8AC3E}">
        <p14:creationId xmlns:p14="http://schemas.microsoft.com/office/powerpoint/2010/main" val="10726145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91853"/>
            <a:ext cx="4572000" cy="4572000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350667" y="823403"/>
            <a:ext cx="4572000" cy="3508899"/>
            <a:chOff x="350667" y="823403"/>
            <a:chExt cx="4572000" cy="3508899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3253"/>
            <a:stretch/>
          </p:blipFill>
          <p:spPr>
            <a:xfrm>
              <a:off x="350667" y="823403"/>
              <a:ext cx="4572000" cy="3508899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2086169" y="1615735"/>
              <a:ext cx="301686" cy="369332"/>
            </a:xfrm>
            <a:prstGeom prst="rect">
              <a:avLst/>
            </a:prstGeom>
            <a:solidFill>
              <a:srgbClr val="CC99FF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7030A0"/>
                  </a:solidFill>
                </a:rPr>
                <a:t>1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942435" y="1057922"/>
              <a:ext cx="301686" cy="369332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C000"/>
                  </a:solidFill>
                </a:rPr>
                <a:t>2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351436" y="1615735"/>
              <a:ext cx="301686" cy="369332"/>
            </a:xfrm>
            <a:prstGeom prst="rect">
              <a:avLst/>
            </a:prstGeom>
            <a:solidFill>
              <a:srgbClr val="CC99FF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7030A0"/>
                  </a:solidFill>
                </a:rP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461983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08" y="112057"/>
            <a:ext cx="4572000" cy="4572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08" r="13377"/>
          <a:stretch/>
        </p:blipFill>
        <p:spPr>
          <a:xfrm>
            <a:off x="4649708" y="334860"/>
            <a:ext cx="4121111" cy="3601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977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1971"/>
            <a:ext cx="5486400" cy="360111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56" r="13725"/>
          <a:stretch/>
        </p:blipFill>
        <p:spPr>
          <a:xfrm>
            <a:off x="4924337" y="91971"/>
            <a:ext cx="4088418" cy="360111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1412" y="4016007"/>
            <a:ext cx="3467715" cy="2692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2330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56" r="13725"/>
          <a:stretch/>
        </p:blipFill>
        <p:spPr>
          <a:xfrm>
            <a:off x="4924337" y="91971"/>
            <a:ext cx="4088418" cy="360111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1412" y="4016007"/>
            <a:ext cx="3467715" cy="269244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14" t="-45" r="12862" b="45"/>
          <a:stretch/>
        </p:blipFill>
        <p:spPr>
          <a:xfrm>
            <a:off x="494951" y="90347"/>
            <a:ext cx="4253218" cy="3602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6434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235259" y="-6241"/>
            <a:ext cx="8673482" cy="126188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400" dirty="0">
                <a:solidFill>
                  <a:srgbClr val="000000"/>
                </a:solidFill>
                <a:latin typeface="Lucida Console" panose="020B0609040504020204" pitchFamily="49" charset="0"/>
              </a:rPr>
              <a:t>Non-Metric Multidimensional Scaling Analysis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400" dirty="0">
                <a:solidFill>
                  <a:srgbClr val="000000"/>
                </a:solidFill>
                <a:latin typeface="Lucida Console" panose="020B0609040504020204" pitchFamily="49" charset="0"/>
              </a:rPr>
              <a:t>Of Phytoplankton Abundances (Genera)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400" dirty="0">
                <a:solidFill>
                  <a:srgbClr val="000000"/>
                </a:solidFill>
                <a:latin typeface="Lucida Console" panose="020B0609040504020204" pitchFamily="49" charset="0"/>
              </a:rPr>
              <a:t>“JS” sites removed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000" dirty="0">
              <a:solidFill>
                <a:srgbClr val="000000"/>
              </a:solidFill>
              <a:latin typeface="Lucida Console" panose="020B0609040504020204" pitchFamily="49" charset="0"/>
            </a:endParaRPr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4941905" y="1496088"/>
            <a:ext cx="4060052" cy="369331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171450" indent="-171450" defTabSz="9144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rgbClr val="000000"/>
                </a:solidFill>
                <a:latin typeface="Lucida Console" panose="020B0609040504020204" pitchFamily="49" charset="0"/>
              </a:rPr>
              <a:t>R Vegan Package: </a:t>
            </a:r>
            <a:r>
              <a:rPr lang="en-US" altLang="en-US" sz="200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metaMDS</a:t>
            </a:r>
            <a:r>
              <a:rPr lang="en-US" altLang="en-US" sz="2000" dirty="0">
                <a:solidFill>
                  <a:srgbClr val="000000"/>
                </a:solidFill>
                <a:latin typeface="Lucida Console" panose="020B0609040504020204" pitchFamily="49" charset="0"/>
              </a:rPr>
              <a:t> Procedure</a:t>
            </a:r>
          </a:p>
          <a:p>
            <a:pPr marL="171450" indent="-171450" defTabSz="9144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rgbClr val="000000"/>
                </a:solidFill>
                <a:latin typeface="Lucida Console" panose="020B0609040504020204" pitchFamily="49" charset="0"/>
              </a:rPr>
              <a:t>Wisconsin Square Root Transformation</a:t>
            </a:r>
          </a:p>
          <a:p>
            <a:pPr marL="171450" indent="-171450" defTabSz="9144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rgbClr val="000000"/>
                </a:solidFill>
                <a:latin typeface="Lucida Console" panose="020B0609040504020204" pitchFamily="49" charset="0"/>
              </a:rPr>
              <a:t>Data Centered, Scaled, and Rotated</a:t>
            </a:r>
          </a:p>
          <a:p>
            <a:pPr marL="171450" indent="-171450" defTabSz="9144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rgbClr val="000000"/>
                </a:solidFill>
                <a:latin typeface="Lucida Console" panose="020B0609040504020204" pitchFamily="49" charset="0"/>
              </a:rPr>
              <a:t>10,000 runs with random starts</a:t>
            </a:r>
          </a:p>
          <a:p>
            <a:pPr marL="171450" indent="-171450" defTabSz="9144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rgbClr val="000000"/>
                </a:solidFill>
                <a:latin typeface="Lucida Console" panose="020B0609040504020204" pitchFamily="49" charset="0"/>
              </a:rPr>
              <a:t>4 Dimensions</a:t>
            </a:r>
          </a:p>
          <a:p>
            <a:pPr marL="171450" indent="-171450" defTabSz="9144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rgbClr val="000000"/>
                </a:solidFill>
                <a:latin typeface="Lucida Console" panose="020B0609040504020204" pitchFamily="49" charset="0"/>
              </a:rPr>
              <a:t>Failed to converge</a:t>
            </a:r>
          </a:p>
          <a:p>
            <a:pPr marL="171450" indent="-171450" defTabSz="9144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rgbClr val="000000"/>
                </a:solidFill>
                <a:latin typeface="Lucida Console" panose="020B0609040504020204" pitchFamily="49" charset="0"/>
              </a:rPr>
              <a:t>Stress = 0.195</a:t>
            </a:r>
          </a:p>
          <a:p>
            <a:pPr marL="171450" indent="-171450" defTabSz="9144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rgbClr val="000000"/>
                </a:solidFill>
                <a:latin typeface="Lucida Console" panose="020B0609040504020204" pitchFamily="49" charset="0"/>
              </a:rPr>
              <a:t>N = </a:t>
            </a:r>
            <a:r>
              <a:rPr lang="en-US" altLang="en-US" sz="2000" strike="sngStrike" dirty="0">
                <a:solidFill>
                  <a:srgbClr val="000000"/>
                </a:solidFill>
                <a:latin typeface="Lucida Console" panose="020B0609040504020204" pitchFamily="49" charset="0"/>
              </a:rPr>
              <a:t>1148</a:t>
            </a:r>
            <a:r>
              <a:rPr lang="en-US" altLang="en-US" sz="2000" dirty="0">
                <a:solidFill>
                  <a:srgbClr val="000000"/>
                </a:solidFill>
                <a:latin typeface="Lucida Console" panose="020B0609040504020204" pitchFamily="49" charset="0"/>
              </a:rPr>
              <a:t> 764 lakes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259" y="1267287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4543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Cautionary note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Don’t trust constructed reality</a:t>
            </a:r>
          </a:p>
          <a:p>
            <a:r>
              <a:rPr lang="en-US" dirty="0"/>
              <a:t>Script all analyses</a:t>
            </a:r>
          </a:p>
          <a:p>
            <a:r>
              <a:rPr lang="en-US" dirty="0"/>
              <a:t>Don’t believe everything R tells you</a:t>
            </a:r>
          </a:p>
          <a:p>
            <a:r>
              <a:rPr lang="en-US" dirty="0"/>
              <a:t>Taxonomy matters</a:t>
            </a:r>
          </a:p>
          <a:p>
            <a:r>
              <a:rPr lang="en-US" dirty="0"/>
              <a:t>Reproducible Research-</a:t>
            </a:r>
            <a:r>
              <a:rPr lang="en-US" dirty="0" err="1"/>
              <a:t>Github</a:t>
            </a:r>
            <a:r>
              <a:rPr lang="en-US" dirty="0"/>
              <a:t> link</a:t>
            </a:r>
          </a:p>
        </p:txBody>
      </p:sp>
    </p:spTree>
    <p:extLst>
      <p:ext uri="{BB962C8B-B14F-4D97-AF65-F5344CB8AC3E}">
        <p14:creationId xmlns:p14="http://schemas.microsoft.com/office/powerpoint/2010/main" val="31159138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610663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025914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07" r="7242"/>
          <a:stretch/>
        </p:blipFill>
        <p:spPr>
          <a:xfrm>
            <a:off x="8388" y="205806"/>
            <a:ext cx="4622334" cy="360111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08" r="14367"/>
          <a:stretch/>
        </p:blipFill>
        <p:spPr>
          <a:xfrm>
            <a:off x="5058561" y="205806"/>
            <a:ext cx="3967993" cy="3601112"/>
          </a:xfrm>
          <a:prstGeom prst="rect">
            <a:avLst/>
          </a:prstGeom>
        </p:spPr>
      </p:pic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0507902"/>
              </p:ext>
            </p:extLst>
          </p:nvPr>
        </p:nvGraphicFramePr>
        <p:xfrm>
          <a:off x="147855" y="3806918"/>
          <a:ext cx="4343400" cy="29108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66591">
                  <a:extLst>
                    <a:ext uri="{9D8B030D-6E8A-4147-A177-3AD203B41FA5}">
                      <a16:colId xmlns:a16="http://schemas.microsoft.com/office/drawing/2014/main" val="4054468551"/>
                    </a:ext>
                  </a:extLst>
                </a:gridCol>
                <a:gridCol w="546499">
                  <a:extLst>
                    <a:ext uri="{9D8B030D-6E8A-4147-A177-3AD203B41FA5}">
                      <a16:colId xmlns:a16="http://schemas.microsoft.com/office/drawing/2014/main" val="3137955240"/>
                    </a:ext>
                  </a:extLst>
                </a:gridCol>
                <a:gridCol w="705366">
                  <a:extLst>
                    <a:ext uri="{9D8B030D-6E8A-4147-A177-3AD203B41FA5}">
                      <a16:colId xmlns:a16="http://schemas.microsoft.com/office/drawing/2014/main" val="1209901379"/>
                    </a:ext>
                  </a:extLst>
                </a:gridCol>
                <a:gridCol w="610046">
                  <a:extLst>
                    <a:ext uri="{9D8B030D-6E8A-4147-A177-3AD203B41FA5}">
                      <a16:colId xmlns:a16="http://schemas.microsoft.com/office/drawing/2014/main" val="1309571196"/>
                    </a:ext>
                  </a:extLst>
                </a:gridCol>
                <a:gridCol w="714898">
                  <a:extLst>
                    <a:ext uri="{9D8B030D-6E8A-4147-A177-3AD203B41FA5}">
                      <a16:colId xmlns:a16="http://schemas.microsoft.com/office/drawing/2014/main" val="1209246206"/>
                    </a:ext>
                  </a:extLst>
                </a:gridCol>
              </a:tblGrid>
              <a:tr h="212043">
                <a:tc>
                  <a:txBody>
                    <a:bodyPr/>
                    <a:lstStyle/>
                    <a:p>
                      <a:pPr algn="ctr" fontAlgn="b"/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Lakes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cells/ml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4806516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genus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n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median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mean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max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830865568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Anabaena + Dolichospermum</a:t>
                      </a:r>
                      <a:endParaRPr lang="en-US" sz="1600" b="1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643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312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3461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13539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187168045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Anabaenopsis</a:t>
                      </a:r>
                      <a:endParaRPr lang="en-US" sz="1600" b="1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137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188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1170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3536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584391158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Aphanocapsa</a:t>
                      </a:r>
                      <a:endParaRPr lang="en-US" sz="1600" b="1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397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110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13406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158052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24991506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Coelosphaerium</a:t>
                      </a:r>
                      <a:endParaRPr lang="en-US" sz="1600" b="1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166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891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6094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36273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357283565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Leptolyngbya</a:t>
                      </a:r>
                      <a:endParaRPr lang="en-US" sz="1600" b="1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143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1062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3271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8121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602336520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Limnothrix</a:t>
                      </a:r>
                      <a:endParaRPr lang="en-US" sz="1600" b="1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80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676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13383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51263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47090563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Lyngbya</a:t>
                      </a:r>
                      <a:endParaRPr lang="en-US" sz="1600" b="1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268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174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1853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5620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055650541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Microcystis</a:t>
                      </a:r>
                      <a:endParaRPr lang="en-US" sz="1600" b="1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661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2953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27974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204147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929920127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5522749"/>
              </p:ext>
            </p:extLst>
          </p:nvPr>
        </p:nvGraphicFramePr>
        <p:xfrm>
          <a:off x="4607339" y="3806918"/>
          <a:ext cx="4343400" cy="2667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66591">
                  <a:extLst>
                    <a:ext uri="{9D8B030D-6E8A-4147-A177-3AD203B41FA5}">
                      <a16:colId xmlns:a16="http://schemas.microsoft.com/office/drawing/2014/main" val="771623652"/>
                    </a:ext>
                  </a:extLst>
                </a:gridCol>
                <a:gridCol w="546499">
                  <a:extLst>
                    <a:ext uri="{9D8B030D-6E8A-4147-A177-3AD203B41FA5}">
                      <a16:colId xmlns:a16="http://schemas.microsoft.com/office/drawing/2014/main" val="2831763690"/>
                    </a:ext>
                  </a:extLst>
                </a:gridCol>
                <a:gridCol w="705366">
                  <a:extLst>
                    <a:ext uri="{9D8B030D-6E8A-4147-A177-3AD203B41FA5}">
                      <a16:colId xmlns:a16="http://schemas.microsoft.com/office/drawing/2014/main" val="4093358353"/>
                    </a:ext>
                  </a:extLst>
                </a:gridCol>
                <a:gridCol w="610046">
                  <a:extLst>
                    <a:ext uri="{9D8B030D-6E8A-4147-A177-3AD203B41FA5}">
                      <a16:colId xmlns:a16="http://schemas.microsoft.com/office/drawing/2014/main" val="2504576160"/>
                    </a:ext>
                  </a:extLst>
                </a:gridCol>
                <a:gridCol w="714898">
                  <a:extLst>
                    <a:ext uri="{9D8B030D-6E8A-4147-A177-3AD203B41FA5}">
                      <a16:colId xmlns:a16="http://schemas.microsoft.com/office/drawing/2014/main" val="2303936980"/>
                    </a:ext>
                  </a:extLst>
                </a:gridCol>
              </a:tblGrid>
              <a:tr h="266700">
                <a:tc>
                  <a:txBody>
                    <a:bodyPr/>
                    <a:lstStyle/>
                    <a:p>
                      <a:pPr algn="ctr" fontAlgn="b"/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Lakes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cells/ml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1566756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genus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n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median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mean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max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608935733"/>
                  </a:ext>
                </a:extLst>
              </a:tr>
              <a:tr h="8001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Oscillatoria + Phormidium + Planktothrix</a:t>
                      </a:r>
                      <a:endParaRPr lang="en-US" sz="1600" b="1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521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239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2929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14601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093083242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Planktolyngbya</a:t>
                      </a:r>
                      <a:endParaRPr lang="en-US" sz="1600" b="1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93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305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1714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5530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718904927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Pseudanabaena</a:t>
                      </a:r>
                      <a:endParaRPr lang="en-US" sz="1600" b="1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106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323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1802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6861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11608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Snowella</a:t>
                      </a:r>
                      <a:endParaRPr lang="en-US" sz="1600" b="1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26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703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2030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5357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64865890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Synechococcus</a:t>
                      </a:r>
                      <a:endParaRPr lang="en-US" sz="1600" b="1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283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201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407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591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827046438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Synechocystis</a:t>
                      </a:r>
                      <a:endParaRPr lang="en-US" sz="1600" b="1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187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490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2421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8951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4277376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129742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68" r="14149"/>
          <a:stretch/>
        </p:blipFill>
        <p:spPr>
          <a:xfrm>
            <a:off x="4907559" y="342540"/>
            <a:ext cx="3993160" cy="360111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69" r="7575"/>
          <a:stretch/>
        </p:blipFill>
        <p:spPr>
          <a:xfrm>
            <a:off x="142613" y="342540"/>
            <a:ext cx="4639112" cy="3601112"/>
          </a:xfrm>
          <a:prstGeom prst="rect">
            <a:avLst/>
          </a:prstGeom>
        </p:spPr>
      </p:pic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9721102"/>
              </p:ext>
            </p:extLst>
          </p:nvPr>
        </p:nvGraphicFramePr>
        <p:xfrm>
          <a:off x="2092652" y="3850770"/>
          <a:ext cx="4343400" cy="29337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66591">
                  <a:extLst>
                    <a:ext uri="{9D8B030D-6E8A-4147-A177-3AD203B41FA5}">
                      <a16:colId xmlns:a16="http://schemas.microsoft.com/office/drawing/2014/main" val="759824787"/>
                    </a:ext>
                  </a:extLst>
                </a:gridCol>
                <a:gridCol w="546499">
                  <a:extLst>
                    <a:ext uri="{9D8B030D-6E8A-4147-A177-3AD203B41FA5}">
                      <a16:colId xmlns:a16="http://schemas.microsoft.com/office/drawing/2014/main" val="1180547940"/>
                    </a:ext>
                  </a:extLst>
                </a:gridCol>
                <a:gridCol w="705366">
                  <a:extLst>
                    <a:ext uri="{9D8B030D-6E8A-4147-A177-3AD203B41FA5}">
                      <a16:colId xmlns:a16="http://schemas.microsoft.com/office/drawing/2014/main" val="499223616"/>
                    </a:ext>
                  </a:extLst>
                </a:gridCol>
                <a:gridCol w="610046">
                  <a:extLst>
                    <a:ext uri="{9D8B030D-6E8A-4147-A177-3AD203B41FA5}">
                      <a16:colId xmlns:a16="http://schemas.microsoft.com/office/drawing/2014/main" val="3081968158"/>
                    </a:ext>
                  </a:extLst>
                </a:gridCol>
                <a:gridCol w="714898">
                  <a:extLst>
                    <a:ext uri="{9D8B030D-6E8A-4147-A177-3AD203B41FA5}">
                      <a16:colId xmlns:a16="http://schemas.microsoft.com/office/drawing/2014/main" val="3639575987"/>
                    </a:ext>
                  </a:extLst>
                </a:gridCol>
              </a:tblGrid>
              <a:tr h="266700">
                <a:tc>
                  <a:txBody>
                    <a:bodyPr/>
                    <a:lstStyle/>
                    <a:p>
                      <a:pPr algn="ctr" fontAlgn="b"/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Lakes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cells/ml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1665634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genus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n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median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mean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max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494171258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Anabaena + Dolichospermum</a:t>
                      </a:r>
                      <a:endParaRPr lang="en-US" sz="1600" b="1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643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312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3461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13539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330218939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Aphanizomenon</a:t>
                      </a:r>
                      <a:endParaRPr lang="en-US" sz="1600" b="1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318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740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8527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25923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489916031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Cylindrospermopsis</a:t>
                      </a:r>
                      <a:endParaRPr lang="en-US" sz="1600" b="1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47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438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2481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5268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852777166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Lyngbya</a:t>
                      </a:r>
                      <a:endParaRPr lang="en-US" sz="1600" b="1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268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174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1853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5620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259179125"/>
                  </a:ext>
                </a:extLst>
              </a:tr>
              <a:tr h="8001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Oscillatoria + Phormidium + Planktothrix</a:t>
                      </a:r>
                      <a:endParaRPr lang="en-US" sz="1600" b="1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521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239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2929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14601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090614386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Planktolyngbya</a:t>
                      </a:r>
                      <a:endParaRPr lang="en-US" sz="1600" b="1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93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305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1714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5530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8807547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151877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83" r="7413"/>
          <a:stretch/>
        </p:blipFill>
        <p:spPr>
          <a:xfrm>
            <a:off x="142613" y="997590"/>
            <a:ext cx="4630723" cy="360111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53" r="14294"/>
          <a:stretch/>
        </p:blipFill>
        <p:spPr>
          <a:xfrm>
            <a:off x="4944174" y="997590"/>
            <a:ext cx="4051882" cy="3601112"/>
          </a:xfrm>
          <a:prstGeom prst="rect">
            <a:avLst/>
          </a:prstGeom>
        </p:spPr>
      </p:pic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0638594"/>
              </p:ext>
            </p:extLst>
          </p:nvPr>
        </p:nvGraphicFramePr>
        <p:xfrm>
          <a:off x="2459023" y="4724400"/>
          <a:ext cx="4343400" cy="2133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66591">
                  <a:extLst>
                    <a:ext uri="{9D8B030D-6E8A-4147-A177-3AD203B41FA5}">
                      <a16:colId xmlns:a16="http://schemas.microsoft.com/office/drawing/2014/main" val="4057530875"/>
                    </a:ext>
                  </a:extLst>
                </a:gridCol>
                <a:gridCol w="546499">
                  <a:extLst>
                    <a:ext uri="{9D8B030D-6E8A-4147-A177-3AD203B41FA5}">
                      <a16:colId xmlns:a16="http://schemas.microsoft.com/office/drawing/2014/main" val="451158747"/>
                    </a:ext>
                  </a:extLst>
                </a:gridCol>
                <a:gridCol w="705366">
                  <a:extLst>
                    <a:ext uri="{9D8B030D-6E8A-4147-A177-3AD203B41FA5}">
                      <a16:colId xmlns:a16="http://schemas.microsoft.com/office/drawing/2014/main" val="3551807292"/>
                    </a:ext>
                  </a:extLst>
                </a:gridCol>
                <a:gridCol w="610046">
                  <a:extLst>
                    <a:ext uri="{9D8B030D-6E8A-4147-A177-3AD203B41FA5}">
                      <a16:colId xmlns:a16="http://schemas.microsoft.com/office/drawing/2014/main" val="2241869295"/>
                    </a:ext>
                  </a:extLst>
                </a:gridCol>
                <a:gridCol w="714898">
                  <a:extLst>
                    <a:ext uri="{9D8B030D-6E8A-4147-A177-3AD203B41FA5}">
                      <a16:colId xmlns:a16="http://schemas.microsoft.com/office/drawing/2014/main" val="561730568"/>
                    </a:ext>
                  </a:extLst>
                </a:gridCol>
              </a:tblGrid>
              <a:tr h="266700">
                <a:tc>
                  <a:txBody>
                    <a:bodyPr/>
                    <a:lstStyle/>
                    <a:p>
                      <a:pPr algn="ctr" fontAlgn="b"/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Lakes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cells/ml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8001060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genus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n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median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mean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max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832168741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Anabaena + Dolichospermum</a:t>
                      </a:r>
                      <a:endParaRPr lang="en-US" sz="1600" b="1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643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312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3461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13539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769212125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Aphanizomenon</a:t>
                      </a:r>
                      <a:endParaRPr lang="en-US" sz="1600" b="1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318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740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8527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25923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283427804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Cylindrospermopsis</a:t>
                      </a:r>
                      <a:endParaRPr lang="en-US" sz="1600" b="1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47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438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2481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5268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929447908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Lyngbya</a:t>
                      </a:r>
                      <a:endParaRPr lang="en-US" sz="1600" b="1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268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174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1853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5620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944675487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Raphidiopsis</a:t>
                      </a:r>
                      <a:endParaRPr lang="en-US" sz="1600" b="1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134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74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1328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7030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7288106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428632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835479" y="2256639"/>
            <a:ext cx="24974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Table of </a:t>
            </a:r>
            <a:r>
              <a:rPr lang="en-US" dirty="0" err="1"/>
              <a:t>phyto</a:t>
            </a:r>
            <a:r>
              <a:rPr lang="en-US" dirty="0"/>
              <a:t> taxonomy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18940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39255" y="2239862"/>
            <a:ext cx="4688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Question: are there patterns of community type</a:t>
            </a:r>
          </a:p>
        </p:txBody>
      </p:sp>
    </p:spTree>
    <p:extLst>
      <p:ext uri="{BB962C8B-B14F-4D97-AF65-F5344CB8AC3E}">
        <p14:creationId xmlns:p14="http://schemas.microsoft.com/office/powerpoint/2010/main" val="2086333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39255" y="2239862"/>
            <a:ext cx="4688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Question: are there patterns of community type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939255" y="3549942"/>
            <a:ext cx="57534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Conclusions: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two distinct community types identified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Possible spatial pattern to community types</a:t>
            </a:r>
          </a:p>
        </p:txBody>
      </p:sp>
    </p:spTree>
    <p:extLst>
      <p:ext uri="{BB962C8B-B14F-4D97-AF65-F5344CB8AC3E}">
        <p14:creationId xmlns:p14="http://schemas.microsoft.com/office/powerpoint/2010/main" val="26272024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90569" y="914400"/>
            <a:ext cx="64379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  <a:p>
            <a:r>
              <a:rPr lang="en-US" dirty="0"/>
              <a:t>Question: relationship btw community type and </a:t>
            </a:r>
            <a:r>
              <a:rPr lang="en-US" dirty="0" err="1"/>
              <a:t>cyano</a:t>
            </a:r>
            <a:r>
              <a:rPr lang="en-US" dirty="0"/>
              <a:t> </a:t>
            </a:r>
            <a:r>
              <a:rPr lang="en-US" dirty="0" err="1"/>
              <a:t>abund</a:t>
            </a:r>
            <a:r>
              <a:rPr lang="en-US" dirty="0"/>
              <a:t>/toxin</a:t>
            </a:r>
          </a:p>
        </p:txBody>
      </p:sp>
    </p:spTree>
    <p:extLst>
      <p:ext uri="{BB962C8B-B14F-4D97-AF65-F5344CB8AC3E}">
        <p14:creationId xmlns:p14="http://schemas.microsoft.com/office/powerpoint/2010/main" val="21760715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94" y="1279321"/>
            <a:ext cx="4572000" cy="4572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279321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5127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551911"/>
            <a:ext cx="7772400" cy="2387600"/>
          </a:xfrm>
        </p:spPr>
        <p:txBody>
          <a:bodyPr>
            <a:noAutofit/>
          </a:bodyPr>
          <a:lstStyle/>
          <a:p>
            <a:r>
              <a:rPr lang="en-US" sz="3000" dirty="0"/>
              <a:t>Phytoplankton community composition and cyanotoxin detection among lakes included in the 2007 National Lake Assessment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100" dirty="0"/>
              <a:t>Betty J. Kreakie</a:t>
            </a:r>
            <a:r>
              <a:rPr lang="en-US" sz="2100" baseline="30000" dirty="0"/>
              <a:t>1</a:t>
            </a:r>
            <a:r>
              <a:rPr lang="en-US" sz="2100" dirty="0"/>
              <a:t> , W. Bryan Milstead</a:t>
            </a:r>
            <a:r>
              <a:rPr lang="en-US" sz="2100" baseline="30000" dirty="0"/>
              <a:t>1</a:t>
            </a:r>
            <a:r>
              <a:rPr lang="en-US" sz="2100" dirty="0"/>
              <a:t>, Jeffrey W. Hollister</a:t>
            </a:r>
            <a:r>
              <a:rPr lang="en-US" sz="2100" baseline="30000" dirty="0"/>
              <a:t>1</a:t>
            </a:r>
            <a:r>
              <a:rPr lang="en-US" sz="2100" dirty="0"/>
              <a:t>, Elizabeth D. Hilborn</a:t>
            </a:r>
            <a:r>
              <a:rPr lang="en-US" sz="2100" baseline="30000" dirty="0"/>
              <a:t>1</a:t>
            </a:r>
            <a:r>
              <a:rPr lang="en-US" sz="2100" dirty="0"/>
              <a:t>, &amp; Keith A. Loftin</a:t>
            </a:r>
            <a:r>
              <a:rPr lang="en-US" sz="2100" baseline="30000" dirty="0"/>
              <a:t>2</a:t>
            </a:r>
          </a:p>
          <a:p>
            <a:r>
              <a:rPr lang="en-US" sz="1350" dirty="0"/>
              <a:t>Ecological Society of America</a:t>
            </a:r>
          </a:p>
          <a:p>
            <a:r>
              <a:rPr lang="en-US" sz="1350" dirty="0"/>
              <a:t>August 2017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8432" y="5625933"/>
            <a:ext cx="3429000" cy="12215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0257" y="5358469"/>
            <a:ext cx="1032085" cy="98048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572000" y="6437831"/>
            <a:ext cx="283757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aseline="30000" dirty="0"/>
              <a:t>2</a:t>
            </a:r>
            <a:r>
              <a:rPr lang="en-US" sz="1350" dirty="0"/>
              <a:t>U.S. Geological Service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694243">
            <a:off x="7676460" y="545918"/>
            <a:ext cx="1223786" cy="95155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059" y="479483"/>
            <a:ext cx="1607198" cy="128575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028818" y="6437831"/>
            <a:ext cx="309961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aseline="30000" dirty="0"/>
              <a:t>1</a:t>
            </a:r>
            <a:r>
              <a:rPr lang="en-US" sz="1350" dirty="0"/>
              <a:t>U.S. Environmental Protection Agency</a:t>
            </a:r>
          </a:p>
        </p:txBody>
      </p:sp>
    </p:spTree>
    <p:extLst>
      <p:ext uri="{BB962C8B-B14F-4D97-AF65-F5344CB8AC3E}">
        <p14:creationId xmlns:p14="http://schemas.microsoft.com/office/powerpoint/2010/main" val="17209836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" y="10485"/>
            <a:ext cx="4572000" cy="4572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0694" y="10485"/>
            <a:ext cx="4572000" cy="4572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310" y="4582485"/>
            <a:ext cx="8830822" cy="1398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913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82"/>
            <a:ext cx="4572000" cy="4572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-4510"/>
            <a:ext cx="4572000" cy="4572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04" y="4567490"/>
            <a:ext cx="8981940" cy="1747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8218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34"/>
            <a:ext cx="4572000" cy="4572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4834"/>
            <a:ext cx="4572000" cy="4572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120" y="4483210"/>
            <a:ext cx="8949967" cy="1456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4022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90569" y="914400"/>
            <a:ext cx="64379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  <a:p>
            <a:r>
              <a:rPr lang="en-US" dirty="0"/>
              <a:t>Question: relationship btw community type and </a:t>
            </a:r>
            <a:r>
              <a:rPr lang="en-US" dirty="0" err="1"/>
              <a:t>cyano</a:t>
            </a:r>
            <a:r>
              <a:rPr lang="en-US" dirty="0"/>
              <a:t> </a:t>
            </a:r>
            <a:r>
              <a:rPr lang="en-US" dirty="0" err="1"/>
              <a:t>abund</a:t>
            </a:r>
            <a:r>
              <a:rPr lang="en-US" dirty="0"/>
              <a:t>/toxin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939255" y="3549942"/>
            <a:ext cx="575345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Conclusions: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Clear identification of each toxin with one community type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 relationship between the abundance of potential toxin producing genera and toxin detections or concentrations</a:t>
            </a:r>
          </a:p>
        </p:txBody>
      </p:sp>
    </p:spTree>
    <p:extLst>
      <p:ext uri="{BB962C8B-B14F-4D97-AF65-F5344CB8AC3E}">
        <p14:creationId xmlns:p14="http://schemas.microsoft.com/office/powerpoint/2010/main" val="8527984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90569" y="914400"/>
            <a:ext cx="789761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  <a:p>
            <a:r>
              <a:rPr lang="en-US" dirty="0"/>
              <a:t>Question: What are the environmental or biotic determinants of community type?</a:t>
            </a:r>
          </a:p>
          <a:p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939255" y="3549942"/>
            <a:ext cx="575345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Conclusions: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Lake community types are strongly associated with eutrophication indicators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Each lake community type has distinct indicator species; at this point we cannot interpret the results because we have not idea what we are doing as phycologists</a:t>
            </a:r>
          </a:p>
        </p:txBody>
      </p:sp>
    </p:spTree>
    <p:extLst>
      <p:ext uri="{BB962C8B-B14F-4D97-AF65-F5344CB8AC3E}">
        <p14:creationId xmlns:p14="http://schemas.microsoft.com/office/powerpoint/2010/main" val="2140869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0485"/>
            <a:ext cx="4572000" cy="4572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898" y="4200227"/>
            <a:ext cx="8368822" cy="2576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7746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From the three previous conclusion slides</a:t>
            </a:r>
          </a:p>
        </p:txBody>
      </p:sp>
    </p:spTree>
    <p:extLst>
      <p:ext uri="{BB962C8B-B14F-4D97-AF65-F5344CB8AC3E}">
        <p14:creationId xmlns:p14="http://schemas.microsoft.com/office/powerpoint/2010/main" val="20242399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Investigate characteristics of indicator species</a:t>
            </a:r>
          </a:p>
          <a:p>
            <a:r>
              <a:rPr lang="en-US" dirty="0"/>
              <a:t>Develop predictions and test with the 2012 NLA data</a:t>
            </a:r>
          </a:p>
        </p:txBody>
      </p:sp>
    </p:spTree>
    <p:extLst>
      <p:ext uri="{BB962C8B-B14F-4D97-AF65-F5344CB8AC3E}">
        <p14:creationId xmlns:p14="http://schemas.microsoft.com/office/powerpoint/2010/main" val="388811025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70" name="Picture 2" descr="Satellite image of lake with green algal bloom near shor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188"/>
            <a:ext cx="8602579" cy="6867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-17755" y="0"/>
            <a:ext cx="3250362" cy="990600"/>
          </a:xfrm>
          <a:prstGeom prst="rect">
            <a:avLst/>
          </a:prstGeom>
        </p:spPr>
        <p:txBody>
          <a:bodyPr/>
          <a:lstStyle/>
          <a:p>
            <a:pPr algn="ctr" eaLnBrk="0" hangingPunct="0">
              <a:defRPr/>
            </a:pPr>
            <a:r>
              <a:rPr lang="en-US" sz="4400" dirty="0">
                <a:solidFill>
                  <a:schemeClr val="accent1">
                    <a:lumMod val="40000"/>
                    <a:lumOff val="60000"/>
                  </a:schemeClr>
                </a:solidFill>
                <a:latin typeface="Consolas" pitchFamily="49" charset="0"/>
                <a:ea typeface="+mj-ea"/>
                <a:cs typeface="+mj-cs"/>
              </a:rPr>
              <a:t>Thank You</a:t>
            </a:r>
          </a:p>
        </p:txBody>
      </p:sp>
      <p:sp>
        <p:nvSpPr>
          <p:cNvPr id="5" name="Subtitle 2"/>
          <p:cNvSpPr txBox="1">
            <a:spLocks/>
          </p:cNvSpPr>
          <p:nvPr/>
        </p:nvSpPr>
        <p:spPr bwMode="auto">
          <a:xfrm>
            <a:off x="2654443" y="4324933"/>
            <a:ext cx="4989229" cy="30701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</a:pPr>
            <a:r>
              <a:rPr lang="en-US" sz="2000" dirty="0">
                <a:solidFill>
                  <a:schemeClr val="accent1">
                    <a:lumMod val="40000"/>
                    <a:lumOff val="60000"/>
                  </a:schemeClr>
                </a:solidFill>
                <a:latin typeface="Consolas" pitchFamily="49" charset="0"/>
              </a:rPr>
              <a:t>Bryan Milstead</a:t>
            </a:r>
          </a:p>
          <a:p>
            <a:pPr marL="342900" indent="-342900" eaLnBrk="0" hangingPunct="0">
              <a:spcBef>
                <a:spcPct val="20000"/>
              </a:spcBef>
            </a:pPr>
            <a:r>
              <a:rPr lang="en-US" sz="2000" dirty="0">
                <a:solidFill>
                  <a:schemeClr val="accent1">
                    <a:lumMod val="40000"/>
                    <a:lumOff val="60000"/>
                  </a:schemeClr>
                </a:solidFill>
                <a:latin typeface="Consolas" pitchFamily="49" charset="0"/>
              </a:rPr>
              <a:t>U.S. Environmental Protection Agency</a:t>
            </a:r>
          </a:p>
          <a:p>
            <a:pPr marL="342900" indent="-342900" eaLnBrk="0" hangingPunct="0">
              <a:spcBef>
                <a:spcPct val="20000"/>
              </a:spcBef>
            </a:pPr>
            <a:r>
              <a:rPr lang="en-US" sz="2000" dirty="0">
                <a:solidFill>
                  <a:schemeClr val="accent1">
                    <a:lumMod val="40000"/>
                    <a:lumOff val="60000"/>
                  </a:schemeClr>
                </a:solidFill>
                <a:latin typeface="Consolas" pitchFamily="49" charset="0"/>
              </a:rPr>
              <a:t>Narragansett RI</a:t>
            </a:r>
          </a:p>
          <a:p>
            <a:pPr marL="342900" indent="-342900" eaLnBrk="0" hangingPunct="0">
              <a:spcBef>
                <a:spcPct val="20000"/>
              </a:spcBef>
            </a:pPr>
            <a:r>
              <a:rPr lang="en-US" sz="2000" dirty="0">
                <a:latin typeface="Consolas" pitchFamily="49" charset="0"/>
                <a:hlinkClick r:id="rId4"/>
              </a:rPr>
              <a:t>milstead.bryan@epa.gov</a:t>
            </a:r>
            <a:endParaRPr lang="en-US" sz="2000" dirty="0">
              <a:latin typeface="Consolas" pitchFamily="49" charset="0"/>
            </a:endParaRPr>
          </a:p>
          <a:p>
            <a:pPr marL="342900" indent="-342900" eaLnBrk="0" hangingPunct="0">
              <a:spcBef>
                <a:spcPct val="20000"/>
              </a:spcBef>
            </a:pPr>
            <a:r>
              <a:rPr lang="en-US" sz="2000" dirty="0">
                <a:solidFill>
                  <a:schemeClr val="accent1">
                    <a:lumMod val="40000"/>
                    <a:lumOff val="60000"/>
                  </a:schemeClr>
                </a:solidFill>
                <a:latin typeface="Consolas" pitchFamily="49" charset="0"/>
              </a:rPr>
              <a:t>401-782-3015</a:t>
            </a:r>
          </a:p>
        </p:txBody>
      </p:sp>
    </p:spTree>
    <p:extLst>
      <p:ext uri="{BB962C8B-B14F-4D97-AF65-F5344CB8AC3E}">
        <p14:creationId xmlns:p14="http://schemas.microsoft.com/office/powerpoint/2010/main" val="30641502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8046" t="29044" r="23270" b="2160"/>
          <a:stretch/>
        </p:blipFill>
        <p:spPr>
          <a:xfrm>
            <a:off x="94760" y="1034397"/>
            <a:ext cx="9049239" cy="5746442"/>
          </a:xfrm>
          <a:prstGeom prst="rect">
            <a:avLst/>
          </a:prstGeom>
        </p:spPr>
      </p:pic>
      <p:pic>
        <p:nvPicPr>
          <p:cNvPr id="1026" name="Picture 2" descr="Image result for nytimes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312" y="234297"/>
            <a:ext cx="3971925" cy="80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48419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6320" t="13545" r="17166" b="15657"/>
          <a:stretch/>
        </p:blipFill>
        <p:spPr>
          <a:xfrm>
            <a:off x="0" y="0"/>
            <a:ext cx="6082020" cy="350659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16496" t="14771" r="41098" b="4270"/>
          <a:stretch/>
        </p:blipFill>
        <p:spPr>
          <a:xfrm>
            <a:off x="4588778" y="1808849"/>
            <a:ext cx="4555222" cy="4710597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276676" y="6537424"/>
            <a:ext cx="378343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http://science.sciencemag.org/content/357/6349/405.full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16424" t="47783" r="40915" b="8126"/>
          <a:stretch/>
        </p:blipFill>
        <p:spPr>
          <a:xfrm>
            <a:off x="0" y="3640821"/>
            <a:ext cx="4645308" cy="260058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99813" y="6537424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/>
              <a:t>http://science.sciencemag.org/content/357/6349/350.full</a:t>
            </a:r>
          </a:p>
        </p:txBody>
      </p:sp>
    </p:spTree>
    <p:extLst>
      <p:ext uri="{BB962C8B-B14F-4D97-AF65-F5344CB8AC3E}">
        <p14:creationId xmlns:p14="http://schemas.microsoft.com/office/powerpoint/2010/main" val="17091633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70" name="Picture 2" descr="Satellite image of lake with green algal bloom near shor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188"/>
            <a:ext cx="8602579" cy="6867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ubtitle 2"/>
          <p:cNvSpPr txBox="1">
            <a:spLocks/>
          </p:cNvSpPr>
          <p:nvPr/>
        </p:nvSpPr>
        <p:spPr bwMode="auto">
          <a:xfrm>
            <a:off x="2319954" y="4724428"/>
            <a:ext cx="4989229" cy="4157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</a:pPr>
            <a:r>
              <a:rPr lang="en-US" sz="3200" dirty="0">
                <a:solidFill>
                  <a:schemeClr val="accent1">
                    <a:lumMod val="40000"/>
                    <a:lumOff val="60000"/>
                  </a:schemeClr>
                </a:solidFill>
                <a:latin typeface="Consolas" pitchFamily="49" charset="0"/>
              </a:rPr>
              <a:t>Blooms vs. Toxins?</a:t>
            </a:r>
          </a:p>
        </p:txBody>
      </p:sp>
    </p:spTree>
    <p:extLst>
      <p:ext uri="{BB962C8B-B14F-4D97-AF65-F5344CB8AC3E}">
        <p14:creationId xmlns:p14="http://schemas.microsoft.com/office/powerpoint/2010/main" val="22236259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38" t="16667" r="6615" b="6250"/>
          <a:stretch>
            <a:fillRect/>
          </a:stretch>
        </p:blipFill>
        <p:spPr bwMode="auto">
          <a:xfrm>
            <a:off x="228600" y="533400"/>
            <a:ext cx="8610600" cy="589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7" name="Rectangle 2"/>
          <p:cNvSpPr>
            <a:spLocks noChangeArrowheads="1"/>
          </p:cNvSpPr>
          <p:nvPr/>
        </p:nvSpPr>
        <p:spPr bwMode="auto">
          <a:xfrm>
            <a:off x="0" y="6519863"/>
            <a:ext cx="914400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sz="1600">
                <a:solidFill>
                  <a:prstClr val="black"/>
                </a:solidFill>
              </a:rPr>
              <a:t>Graham et al 2009 http://ks.water.usgs.gov/studies/qw/cyanobacteria/LLsummer-graham2.pdf</a:t>
            </a:r>
          </a:p>
        </p:txBody>
      </p:sp>
      <p:sp>
        <p:nvSpPr>
          <p:cNvPr id="16388" name="TextBox 3"/>
          <p:cNvSpPr txBox="1">
            <a:spLocks noChangeArrowheads="1"/>
          </p:cNvSpPr>
          <p:nvPr/>
        </p:nvSpPr>
        <p:spPr bwMode="auto">
          <a:xfrm>
            <a:off x="0" y="87313"/>
            <a:ext cx="91440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sz="2000">
                <a:solidFill>
                  <a:prstClr val="black"/>
                </a:solidFill>
              </a:rPr>
              <a:t>At least 36 States and 50 Countries have reported cyanotoxin poisonings</a:t>
            </a:r>
          </a:p>
        </p:txBody>
      </p:sp>
    </p:spTree>
    <p:extLst>
      <p:ext uri="{BB962C8B-B14F-4D97-AF65-F5344CB8AC3E}">
        <p14:creationId xmlns:p14="http://schemas.microsoft.com/office/powerpoint/2010/main" val="39695699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528" y="578609"/>
            <a:ext cx="8261469" cy="594755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740022" y="111954"/>
            <a:ext cx="54686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/>
              <a:t>Cyanotoxins</a:t>
            </a:r>
            <a:r>
              <a:rPr lang="en-US" sz="2800" dirty="0"/>
              <a:t> and Potential Producers</a:t>
            </a:r>
          </a:p>
        </p:txBody>
      </p:sp>
      <p:sp>
        <p:nvSpPr>
          <p:cNvPr id="5" name="Rectangle 4"/>
          <p:cNvSpPr/>
          <p:nvPr/>
        </p:nvSpPr>
        <p:spPr>
          <a:xfrm>
            <a:off x="367626" y="6519446"/>
            <a:ext cx="871184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/>
            <a:r>
              <a:rPr lang="en-US" sz="1600" dirty="0">
                <a:latin typeface="Segoe UI" panose="020B0502040204020203" pitchFamily="34" charset="0"/>
              </a:rPr>
              <a:t>From: </a:t>
            </a:r>
            <a:r>
              <a:rPr lang="en-US" sz="1600" dirty="0" err="1">
                <a:latin typeface="Segoe UI" panose="020B0502040204020203" pitchFamily="34" charset="0"/>
              </a:rPr>
              <a:t>Loftin</a:t>
            </a:r>
            <a:r>
              <a:rPr lang="en-US" sz="1600" dirty="0">
                <a:latin typeface="Segoe UI" panose="020B0502040204020203" pitchFamily="34" charset="0"/>
              </a:rPr>
              <a:t>, et al. (2016). </a:t>
            </a:r>
            <a:r>
              <a:rPr lang="en-US" sz="1600" u="sng" dirty="0">
                <a:latin typeface="Segoe UI" panose="020B0502040204020203" pitchFamily="34" charset="0"/>
              </a:rPr>
              <a:t>Harmful Algae </a:t>
            </a:r>
            <a:r>
              <a:rPr lang="en-US" sz="1600" b="1" u="sng" dirty="0">
                <a:latin typeface="Segoe UI" panose="020B0502040204020203" pitchFamily="34" charset="0"/>
              </a:rPr>
              <a:t>56: 77-90. </a:t>
            </a:r>
            <a:r>
              <a:rPr lang="en-US" sz="1600" dirty="0"/>
              <a:t>http://dx.doi.org/10.1016/j.hal.2016.04.001</a:t>
            </a:r>
            <a:endParaRPr lang="en-US" dirty="0"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57570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>
          <a:xfrm>
            <a:off x="1752600" y="457200"/>
            <a:ext cx="8382000" cy="1143000"/>
          </a:xfrm>
        </p:spPr>
        <p:txBody>
          <a:bodyPr/>
          <a:lstStyle/>
          <a:p>
            <a:r>
              <a:rPr altLang="en-US" sz="2800">
                <a:solidFill>
                  <a:schemeClr val="tx1"/>
                </a:solidFill>
              </a:rPr>
              <a:t>EPA Health Advisory Concentrations for</a:t>
            </a:r>
            <a:br>
              <a:rPr altLang="en-US" sz="2800">
                <a:solidFill>
                  <a:schemeClr val="tx1"/>
                </a:solidFill>
              </a:rPr>
            </a:br>
            <a:r>
              <a:rPr altLang="en-US" sz="2800">
                <a:solidFill>
                  <a:schemeClr val="tx1"/>
                </a:solidFill>
              </a:rPr>
              <a:t>Microcystins and Cylindrospermopsin</a:t>
            </a:r>
            <a:br>
              <a:rPr altLang="en-US" sz="2400">
                <a:solidFill>
                  <a:schemeClr val="tx1"/>
                </a:solidFill>
              </a:rPr>
            </a:br>
            <a:endParaRPr altLang="en-US" sz="240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841500"/>
            <a:ext cx="8915400" cy="5019675"/>
          </a:xfrm>
        </p:spPr>
        <p:txBody>
          <a:bodyPr/>
          <a:lstStyle/>
          <a:p>
            <a:pPr marL="0" lvl="1" indent="0">
              <a:buSzPct val="90000"/>
              <a:buFontTx/>
              <a:buNone/>
              <a:defRPr/>
            </a:pPr>
            <a:r>
              <a:rPr lang="en-US" altLang="en-US" sz="2800" b="1" dirty="0"/>
              <a:t>Drinking water health advisory:</a:t>
            </a:r>
          </a:p>
          <a:p>
            <a:pPr marL="168275" lvl="1" indent="-168275">
              <a:buSzPct val="90000"/>
              <a:buFont typeface="Times" pitchFamily="1" charset="0"/>
              <a:buChar char="•"/>
              <a:defRPr/>
            </a:pPr>
            <a:r>
              <a:rPr lang="en-US" altLang="en-US" sz="2000" b="1" dirty="0"/>
              <a:t>Microcystin:                 1.6 </a:t>
            </a:r>
            <a:r>
              <a:rPr lang="en-US" sz="2000" b="1" dirty="0"/>
              <a:t>µ</a:t>
            </a:r>
            <a:r>
              <a:rPr lang="en-US" altLang="en-US" sz="2000" b="1" dirty="0"/>
              <a:t>g/L adults;       0.3 </a:t>
            </a:r>
            <a:r>
              <a:rPr lang="en-US" sz="2000" b="1" dirty="0"/>
              <a:t>µ</a:t>
            </a:r>
            <a:r>
              <a:rPr lang="en-US" altLang="en-US" sz="2000" b="1" dirty="0"/>
              <a:t>g/L preschool children</a:t>
            </a:r>
          </a:p>
          <a:p>
            <a:pPr marL="168275" lvl="1" indent="-168275">
              <a:buSzPct val="90000"/>
              <a:buFont typeface="Times" pitchFamily="1" charset="0"/>
              <a:buChar char="•"/>
              <a:defRPr/>
            </a:pPr>
            <a:r>
              <a:rPr lang="en-US" sz="2000" b="1" dirty="0"/>
              <a:t>Cylindrospermopsin:  3</a:t>
            </a:r>
            <a:r>
              <a:rPr lang="en-US" altLang="en-US" sz="2000" b="1" dirty="0"/>
              <a:t>    </a:t>
            </a:r>
            <a:r>
              <a:rPr lang="en-US" sz="2000" b="1" dirty="0"/>
              <a:t>µ</a:t>
            </a:r>
            <a:r>
              <a:rPr lang="en-US" altLang="en-US" sz="2000" b="1" dirty="0"/>
              <a:t>g/L adults;       0.7 </a:t>
            </a:r>
            <a:r>
              <a:rPr lang="en-US" sz="2000" b="1" dirty="0"/>
              <a:t>µ</a:t>
            </a:r>
            <a:r>
              <a:rPr lang="en-US" altLang="en-US" sz="2000" b="1" dirty="0"/>
              <a:t>g/L preschool children</a:t>
            </a:r>
          </a:p>
          <a:p>
            <a:pPr marL="0" lvl="1" indent="0">
              <a:buSzPct val="90000"/>
              <a:buFontTx/>
              <a:buNone/>
              <a:defRPr/>
            </a:pPr>
            <a:r>
              <a:rPr lang="en-US" sz="2000" b="1" dirty="0"/>
              <a:t>				</a:t>
            </a:r>
            <a:r>
              <a:rPr lang="en-US" i="1" dirty="0"/>
              <a:t>EPA, Office of Water, 820F15003, June 2015</a:t>
            </a:r>
          </a:p>
          <a:p>
            <a:pPr marL="0" indent="0">
              <a:buFont typeface="Times" panose="02020603050405020304" pitchFamily="18" charset="0"/>
              <a:buNone/>
              <a:defRPr/>
            </a:pPr>
            <a:endParaRPr lang="en-US" sz="1200" b="1" dirty="0"/>
          </a:p>
          <a:p>
            <a:pPr marL="0" indent="0">
              <a:buFont typeface="Times" panose="02020603050405020304" pitchFamily="18" charset="0"/>
              <a:buNone/>
              <a:defRPr/>
            </a:pPr>
            <a:endParaRPr lang="en-US" sz="1200" b="1" dirty="0"/>
          </a:p>
          <a:p>
            <a:pPr marL="0" indent="0">
              <a:buFont typeface="Times" panose="02020603050405020304" pitchFamily="18" charset="0"/>
              <a:buNone/>
              <a:defRPr/>
            </a:pPr>
            <a:r>
              <a:rPr lang="en-US" sz="2800" b="1" dirty="0"/>
              <a:t>Recreational Ambient Water Swimming Advisories:</a:t>
            </a:r>
          </a:p>
          <a:p>
            <a:pPr>
              <a:defRPr/>
            </a:pPr>
            <a:r>
              <a:rPr lang="en-US" sz="2400" b="1" dirty="0"/>
              <a:t>Microcystins: 4 µg/L</a:t>
            </a:r>
          </a:p>
          <a:p>
            <a:pPr>
              <a:defRPr/>
            </a:pPr>
            <a:r>
              <a:rPr lang="en-US" sz="2400" b="1" dirty="0"/>
              <a:t>Cylindrospermopsin: 8 µg/L </a:t>
            </a:r>
            <a:endParaRPr lang="en-US" sz="2000" dirty="0"/>
          </a:p>
          <a:p>
            <a:pPr>
              <a:defRPr/>
            </a:pPr>
            <a:r>
              <a:rPr lang="en-US" sz="2000" dirty="0"/>
              <a:t>“If used as a swimming advisory to protect swimmers at a beach, these values are not to be exceeded on any single day”</a:t>
            </a:r>
          </a:p>
          <a:p>
            <a:pPr marL="0" indent="0">
              <a:buFont typeface="Times" panose="02020603050405020304" pitchFamily="18" charset="0"/>
              <a:buNone/>
              <a:defRPr/>
            </a:pPr>
            <a:r>
              <a:rPr lang="en-US" sz="1600" dirty="0"/>
              <a:t>					</a:t>
            </a:r>
            <a:r>
              <a:rPr lang="en-US" i="1" dirty="0"/>
              <a:t>EPA, 822-P-16-002, December, 2016</a:t>
            </a:r>
          </a:p>
          <a:p>
            <a:pPr marL="0" lvl="1" indent="0">
              <a:buSzPct val="90000"/>
              <a:buFontTx/>
              <a:buNone/>
              <a:defRPr/>
            </a:pPr>
            <a:endParaRPr lang="en-US" alt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39437224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ＭＳ Ｐゴシック" panose="020B0600070205080204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ＭＳ Ｐゴシック" panose="020B0600070205080204" pitchFamily="34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2871</TotalTime>
  <Words>775</Words>
  <Application>Microsoft Office PowerPoint</Application>
  <PresentationFormat>On-screen Show (4:3)</PresentationFormat>
  <Paragraphs>262</Paragraphs>
  <Slides>38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38</vt:i4>
      </vt:variant>
    </vt:vector>
  </HeadingPairs>
  <TitlesOfParts>
    <vt:vector size="49" baseType="lpstr">
      <vt:lpstr>ＭＳ Ｐゴシック</vt:lpstr>
      <vt:lpstr>Arial</vt:lpstr>
      <vt:lpstr>Calibri</vt:lpstr>
      <vt:lpstr>Calibri Light</vt:lpstr>
      <vt:lpstr>Consolas</vt:lpstr>
      <vt:lpstr>Lucida Console</vt:lpstr>
      <vt:lpstr>Segoe UI</vt:lpstr>
      <vt:lpstr>Times</vt:lpstr>
      <vt:lpstr>Times New Roman</vt:lpstr>
      <vt:lpstr>Office Theme</vt:lpstr>
      <vt:lpstr>Blank Presentation</vt:lpstr>
      <vt:lpstr>To do</vt:lpstr>
      <vt:lpstr>Cautionary note</vt:lpstr>
      <vt:lpstr>Phytoplankton community composition and cyanotoxin detection among lakes included in the 2007 National Lake Assessment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EPA Health Advisory Concentrations for Microcystins and Cylindrospermopsin </vt:lpstr>
      <vt:lpstr>Questions:</vt:lpstr>
      <vt:lpstr>Data Sources</vt:lpstr>
      <vt:lpstr>PowerPoint Presentation</vt:lpstr>
      <vt:lpstr>Methods -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Conclusions:</vt:lpstr>
      <vt:lpstr>Next Steps: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Phytoplankton community composition and cyanotoxin detection among lakes included in the 2007 National Lake Assessment</dc:title>
  <dc:creator>Milstead, Bryan</dc:creator>
  <cp:lastModifiedBy>Bryan Milstead</cp:lastModifiedBy>
  <cp:revision>89</cp:revision>
  <cp:lastPrinted>2017-07-27T19:14:31Z</cp:lastPrinted>
  <dcterms:created xsi:type="dcterms:W3CDTF">2017-07-10T15:55:00Z</dcterms:created>
  <dcterms:modified xsi:type="dcterms:W3CDTF">2017-07-31T21:18:03Z</dcterms:modified>
</cp:coreProperties>
</file>